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57" r:id="rId4"/>
    <p:sldId id="258" r:id="rId5"/>
    <p:sldId id="259" r:id="rId6"/>
    <p:sldId id="264" r:id="rId7"/>
    <p:sldId id="266" r:id="rId8"/>
    <p:sldId id="265" r:id="rId9"/>
    <p:sldId id="263" r:id="rId10"/>
    <p:sldId id="260" r:id="rId11"/>
    <p:sldId id="262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66" y="-8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F25FB-DFC1-47C6-99FC-F8166B4E2DEF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A483-F530-45CB-81C5-40EE66C57F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52553-BA4A-4F03-80E2-E7B5078332B2}" type="slidenum">
              <a:rPr lang="ru-RU"/>
              <a:pPr/>
              <a:t>23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5784" y="684375"/>
            <a:ext cx="6026435" cy="343210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1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804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59F2E9AA-2C28-42DF-9284-37C1CC3ECE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10F67-A2AA-4FCC-9F27-83050FF22EF3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9031-1F54-4F61-B9B6-AEAF2BC9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7_&#1084;&#1080;&#1092;&#1086;&#1074;-&#1080;&#1089;&#1090;.av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664" y="1469231"/>
            <a:ext cx="8134672" cy="1102519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</a:rPr>
              <a:t>День молодого избирателя</a:t>
            </a:r>
            <a:endParaRPr lang="ru-RU" sz="7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23878"/>
            <a:ext cx="6400800" cy="90126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66CC"/>
                </a:solidFill>
              </a:rPr>
              <a:t>г. Красноярск </a:t>
            </a:r>
          </a:p>
          <a:p>
            <a:r>
              <a:rPr lang="ru-RU" b="1" dirty="0" smtClean="0">
                <a:solidFill>
                  <a:srgbClr val="0066CC"/>
                </a:solidFill>
              </a:rPr>
              <a:t>2016 год</a:t>
            </a:r>
            <a:endParaRPr lang="ru-RU" b="1" dirty="0">
              <a:solidFill>
                <a:srgbClr val="0066CC"/>
              </a:solidFill>
            </a:endParaRPr>
          </a:p>
        </p:txBody>
      </p:sp>
      <p:pic>
        <p:nvPicPr>
          <p:cNvPr id="1027" name="Picture 3" descr="C:\Users\kobeleva\Documents\ИНФОГРАФИКА\20-ЛЕТ\20летИК-ан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5266"/>
            <a:ext cx="3816424" cy="784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5486"/>
            <a:ext cx="4824536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1917 г.</a:t>
            </a:r>
          </a:p>
          <a:p>
            <a:r>
              <a:rPr lang="ru-RU" sz="2000" dirty="0" smtClean="0"/>
              <a:t>Временное </a:t>
            </a:r>
            <a:r>
              <a:rPr lang="ru-RU" sz="2000" dirty="0"/>
              <a:t>правительство образовало в Красноярске Комитет общественной безопасности. Возглавил Комитет Владимир Михайлович </a:t>
            </a:r>
            <a:r>
              <a:rPr lang="ru-RU" sz="2000" dirty="0" err="1"/>
              <a:t>Крутовский</a:t>
            </a:r>
            <a:r>
              <a:rPr lang="ru-RU" sz="2000" dirty="0"/>
              <a:t> - врач и журналист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Одновременно продолжали существовать городская Дума,  городская управа и городской </a:t>
            </a:r>
            <a:r>
              <a:rPr lang="ru-RU" sz="2000" dirty="0" smtClean="0"/>
              <a:t>голова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sz="2000" dirty="0" smtClean="0"/>
              <a:t>Кроме </a:t>
            </a:r>
            <a:r>
              <a:rPr lang="ru-RU" sz="2000" dirty="0"/>
              <a:t>того, 5 марта социал-демократы при поддержке беднейшей части населения и солдат организуют в Красноярске Совет рабочих, солдатских и казачьих депутатов. </a:t>
            </a:r>
            <a:r>
              <a:rPr lang="ru-RU" sz="2000" dirty="0" smtClean="0"/>
              <a:t>Возглавил </a:t>
            </a:r>
            <a:r>
              <a:rPr lang="ru-RU" sz="2000" dirty="0"/>
              <a:t>его </a:t>
            </a:r>
            <a:r>
              <a:rPr lang="ru-RU" sz="2000" dirty="0" smtClean="0"/>
              <a:t>Я.Ф.Дубровинский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C:\Users\kobeleva\Pictures\ФОТО\КОНФЕРЕНЦИИ\фото-2006\музей\IMG_5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492"/>
            <a:ext cx="367180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427734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В городе установилось </a:t>
            </a:r>
            <a:r>
              <a:rPr lang="ru-RU" sz="2000" b="1" i="1" dirty="0" err="1">
                <a:solidFill>
                  <a:srgbClr val="003399"/>
                </a:solidFill>
                <a:latin typeface="Garamond" pitchFamily="18" charset="0"/>
              </a:rPr>
              <a:t>троевластие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. </a:t>
            </a: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/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Однако 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благодаря поддержке населения, к концу марта 1917 года вся власть фактически сконцентрировалась </a:t>
            </a: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/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в 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Совете рабочих, солдатских и казачьих депутатов.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5486"/>
            <a:ext cx="4572000" cy="49480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900" dirty="0" smtClean="0"/>
              <a:t>1929 г.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Образовано </a:t>
            </a:r>
            <a:r>
              <a:rPr lang="ru-RU" sz="1900" dirty="0"/>
              <a:t>690 избирательных участков. </a:t>
            </a:r>
            <a:endParaRPr lang="ru-RU" sz="1900" dirty="0" smtClean="0"/>
          </a:p>
          <a:p>
            <a:pPr>
              <a:spcBef>
                <a:spcPts val="0"/>
              </a:spcBef>
            </a:pPr>
            <a:r>
              <a:rPr lang="ru-RU" sz="1900" dirty="0" smtClean="0"/>
              <a:t>За работу </a:t>
            </a:r>
            <a:r>
              <a:rPr lang="ru-RU" sz="1900" dirty="0"/>
              <a:t>участков </a:t>
            </a:r>
            <a:r>
              <a:rPr lang="ru-RU" sz="1900" dirty="0" smtClean="0"/>
              <a:t>отвечала районная </a:t>
            </a:r>
            <a:r>
              <a:rPr lang="ru-RU" sz="1900" dirty="0"/>
              <a:t>избирательная </a:t>
            </a:r>
            <a:r>
              <a:rPr lang="ru-RU" sz="1900" dirty="0" smtClean="0"/>
              <a:t>комиссия.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Окружная </a:t>
            </a:r>
            <a:r>
              <a:rPr lang="ru-RU" sz="1900" dirty="0"/>
              <a:t>комиссия определяла количество городских депутатов из расчета 1 депутат на 150 человек</a:t>
            </a:r>
            <a:r>
              <a:rPr lang="ru-RU" sz="19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Правом избирать и быть избранными наделялись граждане </a:t>
            </a:r>
            <a:r>
              <a:rPr lang="ru-RU" sz="1900" dirty="0"/>
              <a:t>обоего пола, </a:t>
            </a:r>
            <a:r>
              <a:rPr lang="ru-RU" sz="1900" dirty="0" smtClean="0"/>
              <a:t>достигшие </a:t>
            </a:r>
            <a:r>
              <a:rPr lang="ru-RU" sz="1900" dirty="0"/>
              <a:t>ко дню выборов 18 </a:t>
            </a:r>
            <a:r>
              <a:rPr lang="ru-RU" sz="1900" dirty="0" smtClean="0"/>
              <a:t>лет.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Списки </a:t>
            </a:r>
            <a:r>
              <a:rPr lang="ru-RU" sz="1900" dirty="0"/>
              <a:t>избирателей </a:t>
            </a:r>
            <a:r>
              <a:rPr lang="ru-RU" sz="1900" dirty="0" smtClean="0"/>
              <a:t>вывешивались </a:t>
            </a:r>
            <a:r>
              <a:rPr lang="ru-RU" sz="1900" dirty="0"/>
              <a:t>в помещениях Советов и на избирательных </a:t>
            </a:r>
            <a:r>
              <a:rPr lang="ru-RU" sz="1900" dirty="0" smtClean="0"/>
              <a:t>участках</a:t>
            </a:r>
          </a:p>
          <a:p>
            <a:pPr>
              <a:spcBef>
                <a:spcPts val="0"/>
              </a:spcBef>
            </a:pPr>
            <a:r>
              <a:rPr lang="ru-RU" sz="1900" dirty="0"/>
              <a:t>Выборы депутатов проводились на избирательном собрании.</a:t>
            </a:r>
          </a:p>
        </p:txBody>
      </p:sp>
      <p:pic>
        <p:nvPicPr>
          <p:cNvPr id="4098" name="Picture 2" descr="C:\Users\kobeleva\Pictures\ФОТО\КОНФЕРЕНЦИИ\ФОТО-2010\музей\istoriya_munitsipalnykh_vybo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3478"/>
            <a:ext cx="3744416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0" y="2211710"/>
            <a:ext cx="421196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1900" b="1" i="1" dirty="0">
                <a:solidFill>
                  <a:srgbClr val="003399"/>
                </a:solidFill>
                <a:latin typeface="Garamond" pitchFamily="18" charset="0"/>
              </a:rPr>
              <a:t>Не включались в списки избирателей </a:t>
            </a:r>
            <a: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  <a:t/>
            </a:r>
            <a:b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  <a:t>- лица</a:t>
            </a:r>
            <a:r>
              <a:rPr lang="ru-RU" sz="1900" b="1" i="1" dirty="0">
                <a:solidFill>
                  <a:srgbClr val="003399"/>
                </a:solidFill>
                <a:latin typeface="Garamond" pitchFamily="18" charset="0"/>
              </a:rPr>
              <a:t>, </a:t>
            </a:r>
            <a: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  <a:t>использующие наемный труд для своей прибыли, </a:t>
            </a:r>
          </a:p>
          <a:p>
            <a:pPr>
              <a:lnSpc>
                <a:spcPts val="2200"/>
              </a:lnSpc>
            </a:pPr>
            <a: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  <a:t>- лица</a:t>
            </a:r>
            <a:r>
              <a:rPr lang="ru-RU" sz="1900" b="1" i="1" dirty="0">
                <a:solidFill>
                  <a:srgbClr val="003399"/>
                </a:solidFill>
                <a:latin typeface="Garamond" pitchFamily="18" charset="0"/>
              </a:rPr>
              <a:t>, живущие на нетрудовые </a:t>
            </a:r>
            <a: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  <a:t>доходы, </a:t>
            </a:r>
            <a:b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  <a:t>- монахи</a:t>
            </a:r>
            <a:r>
              <a:rPr lang="ru-RU" sz="1900" b="1" i="1" dirty="0">
                <a:solidFill>
                  <a:srgbClr val="003399"/>
                </a:solidFill>
                <a:latin typeface="Garamond" pitchFamily="18" charset="0"/>
              </a:rPr>
              <a:t>, церковные служители</a:t>
            </a:r>
            <a: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  <a:t>,</a:t>
            </a:r>
            <a:b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1900" b="1" i="1" dirty="0" smtClean="0">
                <a:solidFill>
                  <a:srgbClr val="003399"/>
                </a:solidFill>
                <a:latin typeface="Garamond" pitchFamily="18" charset="0"/>
              </a:rPr>
              <a:t>- служащие </a:t>
            </a:r>
            <a:r>
              <a:rPr lang="ru-RU" sz="1900" b="1" i="1" dirty="0">
                <a:solidFill>
                  <a:srgbClr val="003399"/>
                </a:solidFill>
                <a:latin typeface="Garamond" pitchFamily="18" charset="0"/>
              </a:rPr>
              <a:t>и агенты бывшей полиции, особого корпуса жандармов и охранных отделений.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9184"/>
            <a:ext cx="4824536" cy="45488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Красноярский городской Совет не </a:t>
            </a:r>
            <a:r>
              <a:rPr lang="ru-RU" sz="2000" dirty="0"/>
              <a:t>прекращал свою работу и в годы Великой Отечественной войны, и в послевоенные годы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В 1991 году коллегиальный орган городского Совета был упразднен. 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10 </a:t>
            </a:r>
            <a:r>
              <a:rPr lang="ru-RU" sz="2000" dirty="0"/>
              <a:t>декабря 1991 года Указом Президента России был назначен мэр г. Красноярска </a:t>
            </a:r>
            <a:r>
              <a:rPr lang="ru-RU" sz="2000" dirty="0" smtClean="0"/>
              <a:t>- Валерий </a:t>
            </a:r>
            <a:r>
              <a:rPr lang="ru-RU" sz="2000" dirty="0"/>
              <a:t>Александрович Поздняков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Указом Президента Российской Федерации от </a:t>
            </a:r>
            <a:r>
              <a:rPr lang="ru-RU" sz="2000" dirty="0" smtClean="0"/>
              <a:t>26.10.1993 деятельность </a:t>
            </a:r>
            <a:r>
              <a:rPr lang="ru-RU" sz="2000" dirty="0"/>
              <a:t>городских и районных Советов народных депутатов была прекращена. 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3074" name="Picture 2" descr="C:\Users\kobeleva\Pictures\ФОТО\КОНФЕРЕНЦИИ\фото-2006\музей\IMG_5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504"/>
            <a:ext cx="3636404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2859782"/>
            <a:ext cx="3635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Функции органа представительной власти  </a:t>
            </a:r>
          </a:p>
          <a:p>
            <a:pPr algn="ctr">
              <a:spcBef>
                <a:spcPts val="0"/>
              </a:spcBef>
            </a:pP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на срок до 1996 года </a:t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перешли к администрации города Красноярска.</a:t>
            </a:r>
            <a:endParaRPr lang="ru-RU" sz="2000" b="1" i="1" dirty="0">
              <a:solidFill>
                <a:srgbClr val="003399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beleva\Documents\СБОРНИКИ\ПРЕЗЕНТАЦИИ ФОН\468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38192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627534"/>
            <a:ext cx="4834880" cy="85725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- это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437626"/>
            <a:ext cx="4793186" cy="16849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непосредственное выражение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воли народа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>
            <a:hlinkClick r:id="rId3" action="ppaction://hlinkfile"/>
          </p:cNvPr>
          <p:cNvSpPr/>
          <p:nvPr/>
        </p:nvSpPr>
        <p:spPr>
          <a:xfrm>
            <a:off x="107504" y="4775195"/>
            <a:ext cx="360040" cy="2592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450956_raznotsvetnyie-chelovechki.jpg"/>
          <p:cNvPicPr>
            <a:picLocks noChangeAspect="1"/>
          </p:cNvPicPr>
          <p:nvPr/>
        </p:nvPicPr>
        <p:blipFill>
          <a:blip r:embed="rId4" cstate="print"/>
          <a:srcRect l="11116" t="10890" r="11116" b="22784"/>
          <a:stretch>
            <a:fillRect/>
          </a:stretch>
        </p:blipFill>
        <p:spPr>
          <a:xfrm>
            <a:off x="0" y="573529"/>
            <a:ext cx="3456384" cy="26334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obeleva\Documents\СБОРНИКИ\ПРЕЗЕНТАЦИИ ФОН\468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740352" cy="5143501"/>
          </a:xfrm>
          <a:prstGeom prst="rect">
            <a:avLst/>
          </a:prstGeom>
          <a:noFill/>
        </p:spPr>
      </p:pic>
      <p:pic>
        <p:nvPicPr>
          <p:cNvPr id="6" name="Рисунок 5" descr="images (5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7" y="2"/>
            <a:ext cx="1187623" cy="14251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7704856" cy="8572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6666FF"/>
                </a:solidFill>
              </a:rPr>
              <a:t>Правовое регулирование  муниципальных выборов в городе Красноярске</a:t>
            </a:r>
            <a:endParaRPr lang="ru-RU" sz="3200" dirty="0">
              <a:solidFill>
                <a:srgbClr val="66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416"/>
            <a:ext cx="9144000" cy="363985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Конституция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Российской Федерации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Федеральный закон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«Об основных гарантиях избирательных прав и права на участие в референдуме граждан Российской Федерации»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Закон Красноярского края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«О выборах в органы местного самоуправления в Красноярском крае»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Устав города Красноярска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obeleva\Documents\СБОРНИКИ\ПРЕЗЕНТАЦИИ ФОН\468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48264" cy="5143500"/>
          </a:xfrm>
          <a:prstGeom prst="rect">
            <a:avLst/>
          </a:prstGeom>
          <a:noFill/>
        </p:spPr>
      </p:pic>
      <p:pic>
        <p:nvPicPr>
          <p:cNvPr id="6" name="Рисунок 5" descr="что выбра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8650" y="0"/>
            <a:ext cx="2145357" cy="1105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74"/>
            <a:ext cx="6336704" cy="74348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666FF"/>
                </a:solidFill>
              </a:rPr>
              <a:t>Выборы в Российской Федерации</a:t>
            </a:r>
            <a:endParaRPr lang="ru-RU" sz="3200" b="1" dirty="0">
              <a:solidFill>
                <a:srgbClr val="66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16377"/>
            <a:ext cx="6336704" cy="35643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депутатов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органов государственной,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региональной власти,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органов местного самоуправления</a:t>
            </a:r>
          </a:p>
          <a:p>
            <a:pPr>
              <a:lnSpc>
                <a:spcPct val="150000"/>
              </a:lnSpc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выборных должностных лиц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федераль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340416"/>
            <a:ext cx="2016224" cy="1068274"/>
          </a:xfrm>
          <a:prstGeom prst="rect">
            <a:avLst/>
          </a:prstGeom>
        </p:spPr>
      </p:pic>
      <p:pic>
        <p:nvPicPr>
          <p:cNvPr id="7" name="Рисунок 6" descr="город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062316"/>
            <a:ext cx="1247800" cy="928247"/>
          </a:xfrm>
          <a:prstGeom prst="rect">
            <a:avLst/>
          </a:prstGeom>
        </p:spPr>
      </p:pic>
      <p:pic>
        <p:nvPicPr>
          <p:cNvPr id="9" name="Рисунок 8" descr="герб_многоцветный_вариант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0432" y="4127123"/>
            <a:ext cx="432048" cy="613064"/>
          </a:xfrm>
          <a:prstGeom prst="rect">
            <a:avLst/>
          </a:prstGeom>
        </p:spPr>
      </p:pic>
      <p:pic>
        <p:nvPicPr>
          <p:cNvPr id="10" name="Рисунок 9" descr="Герб кра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2960596"/>
            <a:ext cx="648072" cy="711226"/>
          </a:xfrm>
          <a:prstGeom prst="rect">
            <a:avLst/>
          </a:prstGeom>
        </p:spPr>
      </p:pic>
      <p:pic>
        <p:nvPicPr>
          <p:cNvPr id="11" name="Рисунок 10" descr="кра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2451715"/>
            <a:ext cx="914400" cy="17402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076"/>
            <a:ext cx="8229600" cy="577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6666FF"/>
                </a:solidFill>
              </a:rPr>
              <a:t>Три уровня выборов</a:t>
            </a:r>
            <a:endParaRPr lang="ru-RU" sz="3200" b="1" dirty="0">
              <a:solidFill>
                <a:srgbClr val="66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926" y="1000114"/>
            <a:ext cx="2992986" cy="599528"/>
          </a:xfrm>
          <a:prstGeom prst="rect">
            <a:avLst/>
          </a:prstGeom>
          <a:noFill/>
          <a:ln w="127000" cap="sq">
            <a:solidFill>
              <a:schemeClr val="accent1"/>
            </a:solidFill>
          </a:ln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0" bIns="144000" rtlCol="0">
            <a:no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400" b="1" dirty="0" smtClean="0">
                <a:latin typeface="+mj-lt"/>
              </a:rPr>
              <a:t>федеральный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79812" y="3219822"/>
            <a:ext cx="3384376" cy="588395"/>
          </a:xfrm>
          <a:prstGeom prst="rect">
            <a:avLst/>
          </a:prstGeom>
          <a:noFill/>
          <a:ln w="127000" cap="sq">
            <a:solidFill>
              <a:schemeClr val="accent1"/>
            </a:solidFill>
          </a:ln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0" rtlCol="0">
            <a:noAutofit/>
          </a:bodyPr>
          <a:lstStyle/>
          <a:p>
            <a:pPr algn="ctr">
              <a:spcBef>
                <a:spcPts val="2500"/>
              </a:spcBef>
            </a:pPr>
            <a:endParaRPr lang="ru-RU" sz="800" b="1" dirty="0" smtClean="0"/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latin typeface="+mj-lt"/>
              </a:rPr>
              <a:t>муниципальный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000114"/>
            <a:ext cx="3096344" cy="599528"/>
          </a:xfrm>
          <a:prstGeom prst="rect">
            <a:avLst/>
          </a:prstGeom>
          <a:noFill/>
          <a:ln w="127000" cap="sq">
            <a:solidFill>
              <a:schemeClr val="accent1"/>
            </a:solidFill>
          </a:ln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0" rtlCol="0">
            <a:no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2400" b="1" dirty="0" smtClean="0">
                <a:latin typeface="+mj-lt"/>
              </a:rPr>
              <a:t>региональный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928808"/>
            <a:ext cx="3456384" cy="1029476"/>
          </a:xfrm>
          <a:prstGeom prst="rect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square" tIns="144000" bIns="144000" rtlCol="0">
            <a:spAutoFit/>
          </a:bodyPr>
          <a:lstStyle/>
          <a:p>
            <a:pPr marL="269875" indent="-269875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  Президент РФ</a:t>
            </a:r>
          </a:p>
          <a:p>
            <a:pPr marL="269875" indent="-269875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  депутаты Государственной Думы Федерального Собрания РФ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4191930"/>
            <a:ext cx="5256584" cy="855958"/>
          </a:xfrm>
          <a:prstGeom prst="rect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80000" bIns="180000" rtlCol="0">
            <a:spAutoFit/>
          </a:bodyPr>
          <a:lstStyle/>
          <a:p>
            <a:pPr marL="363538" indent="-269875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 Глава города Красноярска </a:t>
            </a:r>
          </a:p>
          <a:p>
            <a:pPr marL="363538" indent="-269875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 депутаты Красноярского городского Совета депутатов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1928808"/>
            <a:ext cx="3528392" cy="1029476"/>
          </a:xfrm>
          <a:prstGeom prst="rect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144000" bIns="144000" rtlCol="0">
            <a:spAutoFit/>
          </a:bodyPr>
          <a:lstStyle/>
          <a:p>
            <a:pPr marL="174625" indent="-174625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 депутаты Законодательного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Собрания Красноярского края</a:t>
            </a:r>
          </a:p>
          <a:p>
            <a:pPr marL="174625" indent="-174625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  Губернатор Красноярского края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92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666FF"/>
                </a:solidFill>
              </a:rPr>
              <a:t>Виды выборов</a:t>
            </a:r>
            <a:endParaRPr lang="ru-RU" sz="3200" b="1" dirty="0">
              <a:solidFill>
                <a:srgbClr val="66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886763"/>
            <a:ext cx="3024336" cy="713218"/>
          </a:xfrm>
          <a:prstGeom prst="rect">
            <a:avLst/>
          </a:prstGeom>
          <a:solidFill>
            <a:schemeClr val="bg1">
              <a:lumMod val="75000"/>
            </a:schemeClr>
          </a:solidFill>
          <a:ln w="114300" cap="sq" cmpd="sng"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63500" h="635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216000" bIns="216000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ОСНОВНЫЕ ВЫБОРЫ</a:t>
            </a:r>
          </a:p>
        </p:txBody>
      </p:sp>
      <p:grpSp>
        <p:nvGrpSpPr>
          <p:cNvPr id="3" name="Группа 7"/>
          <p:cNvGrpSpPr/>
          <p:nvPr/>
        </p:nvGrpSpPr>
        <p:grpSpPr>
          <a:xfrm>
            <a:off x="2843808" y="1534835"/>
            <a:ext cx="3456384" cy="388843"/>
            <a:chOff x="2627784" y="4221088"/>
            <a:chExt cx="3456384" cy="432048"/>
          </a:xfrm>
        </p:grpSpPr>
        <p:cxnSp>
          <p:nvCxnSpPr>
            <p:cNvPr id="9" name="Прямая со стрелкой 8"/>
            <p:cNvCxnSpPr/>
            <p:nvPr/>
          </p:nvCxnSpPr>
          <p:spPr>
            <a:xfrm rot="10800000" flipV="1">
              <a:off x="2627784" y="4221088"/>
              <a:ext cx="1152128" cy="3600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5076056" y="4221088"/>
              <a:ext cx="1008112" cy="43204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059832" y="3108194"/>
            <a:ext cx="2880320" cy="772107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88900" cap="rnd"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63500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ПОВТОРНЫЕ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ВЫБОРЫ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9357" y="3997512"/>
            <a:ext cx="2880320" cy="772107"/>
          </a:xfrm>
          <a:prstGeom prst="rect">
            <a:avLst/>
          </a:prstGeom>
          <a:solidFill>
            <a:schemeClr val="bg2">
              <a:alpha val="78000"/>
            </a:schemeClr>
          </a:solidFill>
          <a:ln w="88900"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ДОПОЛНИТЕЛЬНЫЕ ВЫБОРЫ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1962768"/>
            <a:ext cx="2952328" cy="907301"/>
          </a:xfrm>
          <a:prstGeom prst="rect">
            <a:avLst/>
          </a:prstGeom>
          <a:noFill/>
          <a:ln w="88900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  <a:alpha val="86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bevelT w="63500" prst="relaxedInset"/>
            <a:extrusionClr>
              <a:schemeClr val="bg1">
                <a:lumMod val="75000"/>
              </a:schemeClr>
            </a:extrusionClr>
          </a:sp3d>
        </p:spPr>
        <p:txBody>
          <a:bodyPr wrap="square" tIns="108000" bIns="108000" rtlCol="0"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ОЧЕРЕДНЫЕ</a:t>
            </a:r>
          </a:p>
          <a:p>
            <a:pPr algn="ctr"/>
            <a:r>
              <a:rPr lang="ru-RU" sz="1600" dirty="0" smtClean="0">
                <a:latin typeface="+mj-lt"/>
              </a:rPr>
              <a:t>(в связи с истечением срока полномочий)</a:t>
            </a:r>
            <a:endParaRPr lang="ru-RU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2006994"/>
            <a:ext cx="3096344" cy="987551"/>
          </a:xfrm>
          <a:prstGeom prst="rect">
            <a:avLst/>
          </a:prstGeom>
          <a:noFill/>
          <a:ln w="889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108000" bIns="10800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ДОСРОЧНЫЕ</a:t>
            </a:r>
          </a:p>
          <a:p>
            <a:pPr algn="ctr"/>
            <a:r>
              <a:rPr lang="ru-RU" sz="1600" dirty="0" smtClean="0">
                <a:latin typeface="+mj-lt"/>
              </a:rPr>
              <a:t>(в случаях досрочного сложения полномочий)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obeleva\Documents\СБОРНИКИ\ПРЕЗЕНТАЦИИ ФОН\468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7698432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9077"/>
            <a:ext cx="7740352" cy="843557"/>
          </a:xfrm>
        </p:spPr>
        <p:txBody>
          <a:bodyPr>
            <a:noAutofit/>
          </a:bodyPr>
          <a:lstStyle/>
          <a:p>
            <a:pPr algn="l"/>
            <a:r>
              <a:rPr lang="ru-RU" sz="3100" b="1" dirty="0" smtClean="0">
                <a:solidFill>
                  <a:srgbClr val="6666FF"/>
                </a:solidFill>
              </a:rPr>
              <a:t>Кто имеет право участвовать в муниципальных выборах в г.Красноярске?</a:t>
            </a:r>
            <a:endParaRPr lang="ru-RU" sz="3100" dirty="0">
              <a:solidFill>
                <a:srgbClr val="66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016380"/>
            <a:ext cx="4973724" cy="51845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+mj-lt"/>
              </a:rPr>
              <a:t>Активное право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475656" y="2020138"/>
            <a:ext cx="4431436" cy="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+mj-lt"/>
              </a:rPr>
              <a:t>П</a:t>
            </a:r>
            <a:r>
              <a:rPr kumimoji="0" lang="ru-RU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ассивное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право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803091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Не имеют право</a:t>
            </a:r>
            <a:endParaRPr lang="ru-RU" sz="2200" dirty="0">
              <a:latin typeface="+mj-lt"/>
            </a:endParaRPr>
          </a:p>
        </p:txBody>
      </p:sp>
      <p:pic>
        <p:nvPicPr>
          <p:cNvPr id="7" name="Рисунок 6" descr="отказ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" y="3803087"/>
            <a:ext cx="1287587" cy="1158828"/>
          </a:xfrm>
          <a:prstGeom prst="rect">
            <a:avLst/>
          </a:prstGeom>
        </p:spPr>
      </p:pic>
      <p:pic>
        <p:nvPicPr>
          <p:cNvPr id="8" name="Рисунок 7" descr="images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45995"/>
            <a:ext cx="648072" cy="833235"/>
          </a:xfrm>
          <a:prstGeom prst="rect">
            <a:avLst/>
          </a:prstGeom>
        </p:spPr>
      </p:pic>
      <p:pic>
        <p:nvPicPr>
          <p:cNvPr id="9" name="Рисунок 8" descr="images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77329"/>
            <a:ext cx="1331640" cy="8531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47664" y="1340417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граждане РФ в возрасте 18 лет, </a:t>
            </a:r>
            <a:br>
              <a:rPr lang="ru-RU" dirty="0" smtClean="0"/>
            </a:br>
            <a:r>
              <a:rPr lang="ru-RU" dirty="0" smtClean="0"/>
              <a:t>у которых место жительства в городе Красноярске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2571753"/>
            <a:ext cx="763284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kern="0" dirty="0" smtClean="0"/>
              <a:t> - граждане РФ в возрасте 21 года (Глава города)</a:t>
            </a: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kern="0" dirty="0" smtClean="0"/>
              <a:t> - граждане РФ в возрасте 18 лет (депутат горсовета)</a:t>
            </a:r>
            <a:endParaRPr lang="ru-RU" kern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127127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признанные судом недееспособными</a:t>
            </a:r>
          </a:p>
          <a:p>
            <a:r>
              <a:rPr lang="ru-RU" dirty="0" smtClean="0"/>
              <a:t>- содержащиеся в местах лишения свободы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077"/>
            <a:ext cx="8229600" cy="112489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666FF"/>
                </a:solidFill>
              </a:rPr>
              <a:t>Смешанная</a:t>
            </a:r>
            <a:br>
              <a:rPr lang="ru-RU" sz="3200" b="1" dirty="0" smtClean="0">
                <a:solidFill>
                  <a:srgbClr val="6666FF"/>
                </a:solidFill>
              </a:rPr>
            </a:br>
            <a:r>
              <a:rPr lang="ru-RU" sz="3200" b="1" dirty="0" smtClean="0">
                <a:solidFill>
                  <a:srgbClr val="6666FF"/>
                </a:solidFill>
              </a:rPr>
              <a:t>избирательная система</a:t>
            </a:r>
            <a:endParaRPr lang="ru-RU" sz="3200" b="1" dirty="0">
              <a:solidFill>
                <a:srgbClr val="66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182907"/>
            <a:ext cx="3744416" cy="895218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 w="1016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108000" bIns="108000" rtlCol="0">
            <a:spAutoFit/>
          </a:bodyPr>
          <a:lstStyle/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+mj-lt"/>
              </a:rPr>
              <a:t>ПРОПОРЦИОНАЛЬНАЯ</a:t>
            </a:r>
          </a:p>
          <a:p>
            <a:pPr algn="ctr"/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14" y="2182907"/>
            <a:ext cx="3096345" cy="895218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 w="1016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108000" bIns="108000" rtlCol="0">
            <a:spAutoFit/>
          </a:bodyPr>
          <a:lstStyle/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+mj-lt"/>
              </a:rPr>
              <a:t>МАЖОРИТАРНАЯ</a:t>
            </a:r>
          </a:p>
          <a:p>
            <a:pPr algn="ctr"/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13" name="Крест 12"/>
          <p:cNvSpPr/>
          <p:nvPr/>
        </p:nvSpPr>
        <p:spPr>
          <a:xfrm>
            <a:off x="4323107" y="2345184"/>
            <a:ext cx="497786" cy="453137"/>
          </a:xfrm>
          <a:prstGeom prst="plu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5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99"/>
                </a:solidFill>
                <a:latin typeface="Garamond" pitchFamily="18" charset="0"/>
              </a:rPr>
              <a:t>Из  истории  выборов  городского  самоуправления</a:t>
            </a:r>
            <a:endParaRPr lang="ru-RU" dirty="0">
              <a:solidFill>
                <a:srgbClr val="003399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kobeleva\Documents\ИНФОГРАФИКА\20-ЛЕТ\3242_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320" y="1599642"/>
            <a:ext cx="5543360" cy="2988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34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66FF"/>
                </a:solidFill>
              </a:rPr>
              <a:t>Смешанная система</a:t>
            </a:r>
            <a:endParaRPr lang="ru-RU" sz="3200" b="1" dirty="0">
              <a:solidFill>
                <a:srgbClr val="6666FF"/>
              </a:solidFill>
            </a:endParaRPr>
          </a:p>
        </p:txBody>
      </p:sp>
      <p:pic>
        <p:nvPicPr>
          <p:cNvPr id="6" name="Рисунок 5" descr="смеш-сис.jpg"/>
          <p:cNvPicPr>
            <a:picLocks noChangeAspect="1"/>
          </p:cNvPicPr>
          <p:nvPr/>
        </p:nvPicPr>
        <p:blipFill>
          <a:blip r:embed="rId2" cstate="print"/>
          <a:srcRect l="7441" t="10637" r="7087"/>
          <a:stretch>
            <a:fillRect/>
          </a:stretch>
        </p:blipFill>
        <p:spPr>
          <a:xfrm>
            <a:off x="921438" y="611934"/>
            <a:ext cx="7331523" cy="4422491"/>
          </a:xfrm>
          <a:prstGeom prst="rect">
            <a:avLst/>
          </a:prstGeom>
        </p:spPr>
      </p:pic>
      <p:pic>
        <p:nvPicPr>
          <p:cNvPr id="8" name="Рисунок 7" descr="images (3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6294" y="3543859"/>
            <a:ext cx="1411412" cy="1017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9076"/>
            <a:ext cx="8507288" cy="85486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66FF"/>
                </a:solidFill>
              </a:rPr>
              <a:t>Состав </a:t>
            </a:r>
            <a:br>
              <a:rPr lang="ru-RU" sz="3200" b="1" dirty="0" smtClean="0">
                <a:solidFill>
                  <a:srgbClr val="6666FF"/>
                </a:solidFill>
              </a:rPr>
            </a:br>
            <a:r>
              <a:rPr lang="ru-RU" sz="3200" b="1" dirty="0" smtClean="0">
                <a:solidFill>
                  <a:srgbClr val="6666FF"/>
                </a:solidFill>
              </a:rPr>
              <a:t>Красноярского городского Совета депутатов </a:t>
            </a:r>
            <a:endParaRPr lang="ru-RU" sz="3200" b="1" dirty="0">
              <a:solidFill>
                <a:srgbClr val="6666FF"/>
              </a:solidFill>
            </a:endParaRPr>
          </a:p>
        </p:txBody>
      </p:sp>
      <p:pic>
        <p:nvPicPr>
          <p:cNvPr id="6" name="Рисунок 5" descr="состав горс.jpg"/>
          <p:cNvPicPr>
            <a:picLocks noChangeAspect="1"/>
          </p:cNvPicPr>
          <p:nvPr/>
        </p:nvPicPr>
        <p:blipFill>
          <a:blip r:embed="rId2" cstate="print"/>
          <a:srcRect l="7795" t="20117" r="4606" b="10058"/>
          <a:stretch>
            <a:fillRect/>
          </a:stretch>
        </p:blipFill>
        <p:spPr>
          <a:xfrm>
            <a:off x="1331647" y="1145993"/>
            <a:ext cx="6692757" cy="37209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077"/>
            <a:ext cx="8229600" cy="64887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6666FF"/>
                </a:solidFill>
              </a:rPr>
              <a:t>Городские выборы</a:t>
            </a:r>
            <a:endParaRPr lang="ru-RU" sz="3200" b="1" dirty="0">
              <a:solidFill>
                <a:srgbClr val="6666FF"/>
              </a:solidFill>
            </a:endParaRP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 bwMode="auto">
          <a:xfrm>
            <a:off x="2411760" y="1016377"/>
            <a:ext cx="4320480" cy="127419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депутаты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Красноярского городского Совета депутатов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7571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 лет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Содержимое 3"/>
          <p:cNvSpPr txBox="1">
            <a:spLocks/>
          </p:cNvSpPr>
          <p:nvPr/>
        </p:nvSpPr>
        <p:spPr bwMode="auto">
          <a:xfrm>
            <a:off x="1763688" y="2571750"/>
            <a:ext cx="2016224" cy="2009023"/>
          </a:xfrm>
          <a:prstGeom prst="rect">
            <a:avLst/>
          </a:prstGeom>
          <a:solidFill>
            <a:schemeClr val="bg1">
              <a:lumMod val="75000"/>
            </a:schemeClr>
          </a:solidFill>
          <a:ln w="1143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 депутатов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ru-RU" b="1" kern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одномандатным избирательным округам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Содержимое 3"/>
          <p:cNvSpPr txBox="1">
            <a:spLocks/>
          </p:cNvSpPr>
          <p:nvPr/>
        </p:nvSpPr>
        <p:spPr bwMode="auto">
          <a:xfrm>
            <a:off x="5364088" y="2571750"/>
            <a:ext cx="2016224" cy="2009023"/>
          </a:xfrm>
          <a:prstGeom prst="rect">
            <a:avLst/>
          </a:prstGeom>
          <a:solidFill>
            <a:schemeClr val="bg1">
              <a:lumMod val="75000"/>
            </a:schemeClr>
          </a:solidFill>
          <a:ln w="1143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 депутатов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ru-RU" b="1" kern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спискам </a:t>
            </a:r>
            <a:br>
              <a:rPr lang="ru-RU" b="1" kern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b="1" kern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от избирательных объединений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270"/>
            <a:ext cx="9144000" cy="79009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6666FF"/>
                </a:solidFill>
              </a:rPr>
              <a:t>Система </a:t>
            </a:r>
            <a:r>
              <a:rPr lang="ru-RU" sz="3200" b="1" dirty="0" smtClean="0">
                <a:solidFill>
                  <a:srgbClr val="6666FF"/>
                </a:solidFill>
              </a:rPr>
              <a:t/>
            </a:r>
            <a:br>
              <a:rPr lang="ru-RU" sz="3200" b="1" dirty="0" smtClean="0">
                <a:solidFill>
                  <a:srgbClr val="6666FF"/>
                </a:solidFill>
              </a:rPr>
            </a:br>
            <a:r>
              <a:rPr lang="ru-RU" sz="3200" b="1" dirty="0" smtClean="0">
                <a:solidFill>
                  <a:srgbClr val="6666FF"/>
                </a:solidFill>
              </a:rPr>
              <a:t>избирательных комиссий города</a:t>
            </a:r>
            <a:endParaRPr lang="ru-RU" sz="3200" b="1" dirty="0">
              <a:solidFill>
                <a:srgbClr val="6666FF"/>
              </a:solidFill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3923928" y="2960593"/>
            <a:ext cx="1224136" cy="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3131840" y="1794064"/>
            <a:ext cx="720080" cy="648072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5508110" y="1794064"/>
            <a:ext cx="706971" cy="634811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2699792" y="3414244"/>
            <a:ext cx="943514" cy="379096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5214941" y="3429006"/>
            <a:ext cx="1143008" cy="364334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928926" y="951570"/>
            <a:ext cx="3286148" cy="906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01600" cap="sq">
            <a:solidFill>
              <a:schemeClr val="accent1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144000" bIns="1440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000" b="1" dirty="0" smtClean="0">
                <a:solidFill>
                  <a:schemeClr val="accent2"/>
                </a:solidFill>
                <a:latin typeface="+mj-lt"/>
              </a:rPr>
              <a:t>Избирательная  </a:t>
            </a:r>
            <a:r>
              <a:rPr kumimoji="1" lang="ru-RU" sz="2000" b="1" dirty="0">
                <a:solidFill>
                  <a:schemeClr val="accent2"/>
                </a:solidFill>
                <a:latin typeface="+mj-lt"/>
              </a:rPr>
              <a:t>комиссия города </a:t>
            </a:r>
            <a:r>
              <a:rPr kumimoji="1" lang="ru-RU" sz="2000" b="1" dirty="0" smtClean="0">
                <a:solidFill>
                  <a:schemeClr val="accent2"/>
                </a:solidFill>
                <a:latin typeface="+mj-lt"/>
              </a:rPr>
              <a:t> Красноярска</a:t>
            </a:r>
            <a:endParaRPr kumimoji="1" lang="ru-RU" sz="2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827590" y="2442136"/>
            <a:ext cx="3092925" cy="972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144000">
            <a:no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kumimoji="1"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Территориальные избирательные комиссии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kumimoji="1"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5220072" y="2442136"/>
            <a:ext cx="3168352" cy="1074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01600" cap="sq">
            <a:solidFill>
              <a:schemeClr val="accent1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18000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kumimoji="1"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Окружные </a:t>
            </a:r>
            <a:r>
              <a:rPr kumimoji="1"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kumimoji="1"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kumimoji="1"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избирательные </a:t>
            </a:r>
            <a:r>
              <a:rPr kumimoji="1"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комиссии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kumimoji="1"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18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915816" y="3848615"/>
            <a:ext cx="3384376" cy="1110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01600" cap="sq">
            <a:solidFill>
              <a:schemeClr val="accent1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square" tIns="21600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kumimoji="1"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Участковые </a:t>
            </a:r>
            <a:r>
              <a:rPr kumimoji="1"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kumimoji="1"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kumimoji="1"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избирательные </a:t>
            </a:r>
            <a:r>
              <a:rPr kumimoji="1"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комиссии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kumimoji="1"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384</a:t>
            </a:r>
            <a:endParaRPr kumimoji="1"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3787" r="1676"/>
          <a:stretch>
            <a:fillRect/>
          </a:stretch>
        </p:blipFill>
        <p:spPr bwMode="auto">
          <a:xfrm>
            <a:off x="395536" y="325063"/>
            <a:ext cx="8568953" cy="478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0464" y="162912"/>
            <a:ext cx="487550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http://izbirkom.admkrsk.ru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3491880" y="4569972"/>
            <a:ext cx="5512696" cy="514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E-mail</a:t>
            </a:r>
            <a:r>
              <a:rPr kumimoji="0" lang="ru-RU" sz="32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izbirkom@admkrsk.ru</a:t>
            </a:r>
            <a:endParaRPr kumimoji="0" lang="ru-RU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5516"/>
            <a:ext cx="4752528" cy="46779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Красноярск </a:t>
            </a:r>
            <a:r>
              <a:rPr lang="ru-RU" sz="2000" dirty="0"/>
              <a:t>начал свое существование в виде острога-крепости, заложенной Андреем Дубенским в августе 1628 года. </a:t>
            </a:r>
            <a:endParaRPr lang="ru-RU" sz="2000" dirty="0" smtClean="0"/>
          </a:p>
          <a:p>
            <a:r>
              <a:rPr lang="ru-RU" sz="2000" dirty="0" smtClean="0"/>
              <a:t>Первые </a:t>
            </a:r>
            <a:r>
              <a:rPr lang="ru-RU" sz="2000" dirty="0"/>
              <a:t>задатки местного самоуправления появились примерно в 1700 году, когда Красноярск начал формироваться как </a:t>
            </a:r>
            <a:r>
              <a:rPr lang="ru-RU" sz="2000" dirty="0" smtClean="0"/>
              <a:t>город.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общих сходках стали выбирать доверенных «</a:t>
            </a:r>
            <a:r>
              <a:rPr lang="ru-RU" sz="2000" dirty="0" err="1"/>
              <a:t>судеек</a:t>
            </a:r>
            <a:r>
              <a:rPr lang="ru-RU" sz="2000" dirty="0"/>
              <a:t>», которые и управляли городом. В их компетенцию входило судопроизводство, сбор налогов, ясака и других платежей.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111810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Самоуправление 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формировалось не по указке сверху, </a:t>
            </a: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/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а 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благодаря народной инициативе и развивалось хотя и стихийно, </a:t>
            </a: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/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но 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естественным путем. </a:t>
            </a:r>
          </a:p>
        </p:txBody>
      </p:sp>
      <p:pic>
        <p:nvPicPr>
          <p:cNvPr id="1029" name="Picture 5" descr="C:\Users\kobeleva\Documents\ИНФОГРАФИКА\20-ЛЕТ\3242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83518"/>
            <a:ext cx="367627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97565"/>
            <a:ext cx="3898776" cy="3697058"/>
          </a:xfrm>
        </p:spPr>
        <p:txBody>
          <a:bodyPr>
            <a:normAutofit/>
          </a:bodyPr>
          <a:lstStyle/>
          <a:p>
            <a:r>
              <a:rPr lang="ru-RU" sz="2000" dirty="0"/>
              <a:t>Новый импульс развитию местного самоуправления Красноярска был задан в 1822 году, когда город стал центром учрежденной Енисейской губернии.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Городской </a:t>
            </a:r>
            <a:r>
              <a:rPr lang="ru-RU" sz="2000" dirty="0"/>
              <a:t>голова избирался населением города, он же возглавлял местную Думу. 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003798"/>
            <a:ext cx="3923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В годы образования </a:t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Енисейской губернии </a:t>
            </a:r>
          </a:p>
          <a:p>
            <a:pPr algn="ctr"/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городской головой был </a:t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избранный населением </a:t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Андрей </a:t>
            </a:r>
            <a:r>
              <a:rPr lang="ru-RU" sz="2000" b="1" i="1" dirty="0" err="1" smtClean="0">
                <a:solidFill>
                  <a:srgbClr val="003399"/>
                </a:solidFill>
                <a:latin typeface="Garamond" pitchFamily="18" charset="0"/>
              </a:rPr>
              <a:t>Терсков</a:t>
            </a:r>
            <a:endParaRPr lang="ru-RU" sz="2000" b="1" i="1" dirty="0">
              <a:solidFill>
                <a:srgbClr val="003399"/>
              </a:solidFill>
              <a:latin typeface="Garamond" pitchFamily="18" charset="0"/>
            </a:endParaRPr>
          </a:p>
        </p:txBody>
      </p:sp>
      <p:pic>
        <p:nvPicPr>
          <p:cNvPr id="7" name="Рисунок 6" descr="of10681_14-3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7494"/>
            <a:ext cx="432435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7354"/>
            <a:ext cx="4788024" cy="47087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1870 г. - новое городское положение.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При </a:t>
            </a:r>
            <a:r>
              <a:rPr lang="ru-RU" sz="1800" dirty="0"/>
              <a:t>выборах новых </a:t>
            </a:r>
            <a:r>
              <a:rPr lang="ru-RU" sz="1800" b="1" dirty="0"/>
              <a:t>гласных</a:t>
            </a:r>
            <a:r>
              <a:rPr lang="ru-RU" sz="1800" dirty="0"/>
              <a:t> (депутатов) Думы избирателей </a:t>
            </a:r>
            <a:r>
              <a:rPr lang="ru-RU" sz="1800" dirty="0" smtClean="0"/>
              <a:t>делили </a:t>
            </a:r>
            <a:r>
              <a:rPr lang="ru-RU" sz="1800" dirty="0"/>
              <a:t>на три собрания: </a:t>
            </a:r>
            <a:endParaRPr lang="ru-RU" sz="1800" dirty="0" smtClean="0"/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  - крупные </a:t>
            </a:r>
            <a:r>
              <a:rPr lang="ru-RU" sz="1800" dirty="0"/>
              <a:t>плательщики городских сборов и налогов, </a:t>
            </a:r>
            <a:endParaRPr lang="ru-RU" sz="1800" dirty="0" smtClean="0"/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   - средние</a:t>
            </a:r>
            <a:r>
              <a:rPr lang="ru-RU" sz="1800" dirty="0"/>
              <a:t>, </a:t>
            </a:r>
            <a:endParaRPr lang="ru-RU" sz="1800" dirty="0" smtClean="0"/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   - </a:t>
            </a:r>
            <a:r>
              <a:rPr lang="ru-RU" sz="1800" dirty="0"/>
              <a:t>мелкие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Агитация за </a:t>
            </a:r>
            <a:r>
              <a:rPr lang="ru-RU" sz="1800" dirty="0" smtClean="0"/>
              <a:t>кандидатов запрещена.</a:t>
            </a:r>
          </a:p>
          <a:p>
            <a:r>
              <a:rPr lang="ru-RU" sz="1800" dirty="0" smtClean="0"/>
              <a:t>Нарушившие правила </a:t>
            </a:r>
            <a:r>
              <a:rPr lang="ru-RU" sz="1800" dirty="0"/>
              <a:t>подвергались денежному </a:t>
            </a:r>
            <a:r>
              <a:rPr lang="ru-RU" sz="1800" dirty="0" smtClean="0"/>
              <a:t>взысканию от 10 до 150 рублей либо заключению </a:t>
            </a:r>
            <a:r>
              <a:rPr lang="ru-RU" sz="1800" dirty="0"/>
              <a:t>в тюрьму от трех до четырех месяцев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Наказанию за </a:t>
            </a:r>
            <a:r>
              <a:rPr lang="ru-RU" sz="1800" dirty="0"/>
              <a:t>подкуп избирателей подвергались не кандидаты и их доверенные лица, </a:t>
            </a:r>
            <a:r>
              <a:rPr lang="ru-RU" sz="1800" dirty="0" smtClean="0"/>
              <a:t>а </a:t>
            </a:r>
            <a:r>
              <a:rPr lang="ru-RU" sz="1800" dirty="0"/>
              <a:t>сами избиратели, получавшие такой подкуп.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711698"/>
            <a:ext cx="3779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Новая навязываемая система «сверху» была менее демократичной и вводила имущественный ценз – </a:t>
            </a:r>
          </a:p>
          <a:p>
            <a:pPr algn="ctr"/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«… </a:t>
            </a:r>
            <a:r>
              <a:rPr lang="ru-RU" b="1" i="1" dirty="0">
                <a:solidFill>
                  <a:srgbClr val="003399"/>
                </a:solidFill>
                <a:latin typeface="Garamond" pitchFamily="18" charset="0"/>
              </a:rPr>
              <a:t>русский подданный, </a:t>
            </a:r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25 </a:t>
            </a:r>
            <a:r>
              <a:rPr lang="ru-RU" b="1" i="1" dirty="0">
                <a:solidFill>
                  <a:srgbClr val="003399"/>
                </a:solidFill>
                <a:latin typeface="Garamond" pitchFamily="18" charset="0"/>
              </a:rPr>
              <a:t>лет от роду, </a:t>
            </a:r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владелец </a:t>
            </a:r>
            <a:r>
              <a:rPr lang="ru-RU" b="1" i="1" dirty="0">
                <a:solidFill>
                  <a:srgbClr val="003399"/>
                </a:solidFill>
                <a:latin typeface="Garamond" pitchFamily="18" charset="0"/>
              </a:rPr>
              <a:t>недвижимой </a:t>
            </a:r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собственности, которая облагается городским </a:t>
            </a:r>
            <a:r>
              <a:rPr lang="ru-RU" b="1" i="1" dirty="0">
                <a:solidFill>
                  <a:srgbClr val="003399"/>
                </a:solidFill>
                <a:latin typeface="Garamond" pitchFamily="18" charset="0"/>
              </a:rPr>
              <a:t>оценочным </a:t>
            </a:r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сбором …»</a:t>
            </a:r>
            <a:endParaRPr lang="ru-RU" b="1" i="1" dirty="0">
              <a:solidFill>
                <a:srgbClr val="003399"/>
              </a:solidFill>
              <a:latin typeface="Garamond" pitchFamily="18" charset="0"/>
            </a:endParaRPr>
          </a:p>
        </p:txBody>
      </p:sp>
      <p:pic>
        <p:nvPicPr>
          <p:cNvPr id="8194" name="Picture 2" descr="C:\Users\kobeleva\Documents\ИНФОГРАФИКА\20-ЛЕТ\3242_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5486"/>
            <a:ext cx="38164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3498"/>
            <a:ext cx="4320480" cy="464451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Не </a:t>
            </a:r>
            <a:r>
              <a:rPr lang="ru-RU" sz="2000" dirty="0"/>
              <a:t>имели право голоса лица, судимые за преступления и проступки, а также граждане, которые в течение последних трех лет </a:t>
            </a:r>
            <a:r>
              <a:rPr lang="ru-RU" sz="2000" dirty="0" smtClean="0"/>
              <a:t>отрешены </a:t>
            </a:r>
            <a:r>
              <a:rPr lang="ru-RU" sz="2000" dirty="0"/>
              <a:t>от должности, состоящие под следствием или судом, лишенные духовного сана или звания за пороки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Не голосовали </a:t>
            </a:r>
            <a:r>
              <a:rPr lang="ru-RU" sz="2000" dirty="0"/>
              <a:t>лица, имеющие </a:t>
            </a:r>
            <a:r>
              <a:rPr lang="ru-RU" sz="2000" dirty="0" smtClean="0"/>
              <a:t>недоимки.</a:t>
            </a:r>
          </a:p>
          <a:p>
            <a:r>
              <a:rPr lang="ru-RU" sz="2000" dirty="0"/>
              <a:t>«Губернатор, члены губернского по  городским делам присутствия, исключая городского головы, члены губернского правления  и чины местной полиции, пока находятся в сих должностях, голосом при выборах не пользуются»</a:t>
            </a:r>
          </a:p>
        </p:txBody>
      </p:sp>
      <p:pic>
        <p:nvPicPr>
          <p:cNvPr id="6147" name="Picture 3" descr="C:\Users\kobeleva\Documents\ИНФОГРАФИКА\20-ЛЕТ\of10681_14-3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2907"/>
            <a:ext cx="3964310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2949792"/>
            <a:ext cx="4283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Женщины имели право голоса, </a:t>
            </a:r>
            <a:b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если они платили местные налоги. </a:t>
            </a:r>
            <a:b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В случае невозможности проголосовать  лично, они могли уполномочить </a:t>
            </a:r>
            <a:b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только лиц мужского пола. </a:t>
            </a:r>
            <a:b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b="1" i="1" dirty="0" smtClean="0">
                <a:solidFill>
                  <a:srgbClr val="003399"/>
                </a:solidFill>
                <a:latin typeface="Garamond" pitchFamily="18" charset="0"/>
              </a:rPr>
              <a:t>Остальные жители города могли голосовать только от себя лично.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81540"/>
            <a:ext cx="4392488" cy="4266474"/>
          </a:xfrm>
        </p:spPr>
        <p:txBody>
          <a:bodyPr>
            <a:normAutofit/>
          </a:bodyPr>
          <a:lstStyle/>
          <a:p>
            <a:r>
              <a:rPr lang="ru-RU" sz="2000" dirty="0"/>
              <a:t>Запрещалось в городские головы избирать евреев.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Число </a:t>
            </a:r>
            <a:r>
              <a:rPr lang="ru-RU" sz="2000" dirty="0"/>
              <a:t>членов городской управы  из нехристиан не </a:t>
            </a:r>
            <a:r>
              <a:rPr lang="ru-RU" sz="2000" dirty="0" smtClean="0"/>
              <a:t>могло </a:t>
            </a:r>
            <a:r>
              <a:rPr lang="ru-RU" sz="2000" dirty="0"/>
              <a:t>превышать одной трети всего состава.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Избирательные </a:t>
            </a:r>
            <a:r>
              <a:rPr lang="ru-RU" sz="2000" dirty="0"/>
              <a:t>права не имели группы квартиронанимателей, куда входили лица либеральных профессий, чиновники, учителя, врачи</a:t>
            </a:r>
            <a:r>
              <a:rPr lang="ru-RU" sz="2000" dirty="0" smtClean="0"/>
              <a:t>.</a:t>
            </a:r>
          </a:p>
        </p:txBody>
      </p:sp>
      <p:pic>
        <p:nvPicPr>
          <p:cNvPr id="4" name="Picture 5" descr="C:\Users\kobeleva\Documents\ИНФОГРАФИКА\20-ЛЕТ\3242_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3498"/>
            <a:ext cx="3892302" cy="226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2841780"/>
            <a:ext cx="3563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За месяц до начала выборов все фамилии избирателей </a:t>
            </a: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публиковались 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в газете «Енисейские губернские ведомости».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Users\kobeleva\Documents\ИНФОГРАФИКА\20-ЛЕТ\of10275_32-2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469"/>
            <a:ext cx="4014986" cy="239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267494"/>
            <a:ext cx="4176464" cy="487600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Избирались 36 гласных </a:t>
            </a:r>
            <a:r>
              <a:rPr lang="ru-RU" sz="2000" dirty="0"/>
              <a:t>(депутатов) </a:t>
            </a:r>
            <a:r>
              <a:rPr lang="ru-RU" sz="2000" dirty="0" smtClean="0"/>
              <a:t>сроком </a:t>
            </a:r>
            <a:r>
              <a:rPr lang="ru-RU" sz="2000" dirty="0"/>
              <a:t>на 4 </a:t>
            </a:r>
            <a:r>
              <a:rPr lang="ru-RU" sz="2000" dirty="0" smtClean="0"/>
              <a:t>года.</a:t>
            </a:r>
          </a:p>
          <a:p>
            <a:r>
              <a:rPr lang="ru-RU" sz="2000" dirty="0" smtClean="0"/>
              <a:t>Представители </a:t>
            </a:r>
            <a:r>
              <a:rPr lang="ru-RU" sz="2000" dirty="0"/>
              <a:t>каждого из трех собраний могли выбрать только по 12 гласных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Петр Иванович Кузнецов</a:t>
            </a:r>
            <a:r>
              <a:rPr lang="ru-RU" sz="2000" dirty="0" smtClean="0"/>
              <a:t> избирался Городским головою на три срока. </a:t>
            </a:r>
          </a:p>
          <a:p>
            <a:r>
              <a:rPr lang="ru-RU" sz="2000" dirty="0" smtClean="0"/>
              <a:t>Он возглавил Думу и городскую управу, куда было направлено 7 человек из гласных. </a:t>
            </a:r>
          </a:p>
          <a:p>
            <a:endParaRPr lang="ru-RU" sz="2000" dirty="0" smtClean="0"/>
          </a:p>
          <a:p>
            <a:r>
              <a:rPr lang="ru-RU" sz="2000" dirty="0" smtClean="0"/>
              <a:t>Явка избирателей на выборы - 26,31%.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111810"/>
            <a:ext cx="3779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Выборы проходили три дня: </a:t>
            </a: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/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24 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ноября голосовали избиратели первого разряда, </a:t>
            </a: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/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27 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ноября - второго, </a:t>
            </a: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/>
            </a:r>
            <a:b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Garamond" pitchFamily="18" charset="0"/>
              </a:rPr>
              <a:t>30 </a:t>
            </a:r>
            <a:r>
              <a:rPr lang="ru-RU" sz="2000" b="1" i="1" dirty="0">
                <a:solidFill>
                  <a:srgbClr val="003399"/>
                </a:solidFill>
                <a:latin typeface="Garamond" pitchFamily="18" charset="0"/>
              </a:rPr>
              <a:t>ноября - третьего.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7495"/>
            <a:ext cx="3682752" cy="4032448"/>
          </a:xfrm>
        </p:spPr>
        <p:txBody>
          <a:bodyPr>
            <a:normAutofit/>
          </a:bodyPr>
          <a:lstStyle/>
          <a:p>
            <a:r>
              <a:rPr lang="ru-RU" sz="2000" dirty="0"/>
              <a:t>Городской голова выбирался Думой, но утверждался в должности Губернатором и министром внутренних дел.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Дума </a:t>
            </a:r>
            <a:r>
              <a:rPr lang="ru-RU" sz="2000" dirty="0"/>
              <a:t>не могла предать его суду, ей было дозволено только  ходатайствовать об этом перед высшим правительством. </a:t>
            </a:r>
          </a:p>
        </p:txBody>
      </p:sp>
      <p:pic>
        <p:nvPicPr>
          <p:cNvPr id="5122" name="Picture 2" descr="C:\Users\kobeleva\Documents\СБОРНИКИ\ПУБЛИКАЦИИ\ВЫБОРЫ 2012\ФОТО\инаугурация\IMG_0458_к.jpg"/>
          <p:cNvPicPr>
            <a:picLocks noChangeAspect="1" noChangeArrowheads="1"/>
          </p:cNvPicPr>
          <p:nvPr/>
        </p:nvPicPr>
        <p:blipFill>
          <a:blip r:embed="rId2" cstate="print"/>
          <a:srcRect t="6264" b="3132"/>
          <a:stretch>
            <a:fillRect/>
          </a:stretch>
        </p:blipFill>
        <p:spPr bwMode="auto">
          <a:xfrm>
            <a:off x="5076056" y="195486"/>
            <a:ext cx="3223482" cy="162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kobeleva\Documents\СБОРНИКИ\ПУБЛИКАЦИИ\ВЫБОРЫ 2012\ФОТО\инаугурация\IMG_0449_к.jpg"/>
          <p:cNvPicPr>
            <a:picLocks noChangeAspect="1" noChangeArrowheads="1"/>
          </p:cNvPicPr>
          <p:nvPr/>
        </p:nvPicPr>
        <p:blipFill>
          <a:blip r:embed="rId3" cstate="print"/>
          <a:srcRect l="4007" t="8999" b="3000"/>
          <a:stretch>
            <a:fillRect/>
          </a:stretch>
        </p:blipFill>
        <p:spPr bwMode="auto">
          <a:xfrm>
            <a:off x="5364088" y="2067694"/>
            <a:ext cx="2417088" cy="124213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4" descr="C:\Users\kobeleva\Documents\СБОРНИКИ\ПУБЛИКАЦИИ\ВЫБОРЫ 2012\ФОТО\инаугурация\IMG_0442_о.jpg"/>
          <p:cNvPicPr>
            <a:picLocks noChangeAspect="1" noChangeArrowheads="1"/>
          </p:cNvPicPr>
          <p:nvPr/>
        </p:nvPicPr>
        <p:blipFill>
          <a:blip r:embed="rId4" cstate="print"/>
          <a:srcRect l="9001" t="8094" r="6001" b="5203"/>
          <a:stretch>
            <a:fillRect/>
          </a:stretch>
        </p:blipFill>
        <p:spPr bwMode="auto">
          <a:xfrm>
            <a:off x="7020272" y="3543858"/>
            <a:ext cx="1833604" cy="14041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5" descr="C:\Users\kobeleva\Documents\СБОРНИКИ\ПУБЛИКАЦИИ\ВЫБОРЫ 2012\ФОТО\инаугурация\IMG_0456_к.jpg"/>
          <p:cNvPicPr>
            <a:picLocks noChangeAspect="1" noChangeArrowheads="1"/>
          </p:cNvPicPr>
          <p:nvPr/>
        </p:nvPicPr>
        <p:blipFill>
          <a:blip r:embed="rId5" cstate="print"/>
          <a:srcRect l="21034" t="16959" r="11018" b="7268"/>
          <a:stretch>
            <a:fillRect/>
          </a:stretch>
        </p:blipFill>
        <p:spPr bwMode="auto">
          <a:xfrm>
            <a:off x="4211960" y="3543858"/>
            <a:ext cx="1814196" cy="14039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28F49DA4AAA247A5B654EEC238AC51" ma:contentTypeVersion="1" ma:contentTypeDescription="Создание документа." ma:contentTypeScope="" ma:versionID="740b33d0c28f71614073efd1e67938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823aa727540d6cf926e79e269075b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5508F20-1316-4F7E-A3DA-12C8F36FE6B2}"/>
</file>

<file path=customXml/itemProps2.xml><?xml version="1.0" encoding="utf-8"?>
<ds:datastoreItem xmlns:ds="http://schemas.openxmlformats.org/officeDocument/2006/customXml" ds:itemID="{E5BE30B8-A1E4-4C5E-A75C-89A7ABB58570}"/>
</file>

<file path=customXml/itemProps3.xml><?xml version="1.0" encoding="utf-8"?>
<ds:datastoreItem xmlns:ds="http://schemas.openxmlformats.org/officeDocument/2006/customXml" ds:itemID="{66995F8E-DF49-4FB2-9C9A-63E433CF0071}"/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859</Words>
  <Application>Microsoft Office PowerPoint</Application>
  <PresentationFormat>Экран (16:9)</PresentationFormat>
  <Paragraphs>137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День молодого избирателя</vt:lpstr>
      <vt:lpstr>Из  истории  выборов  городского  самоуправления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Выборы - это</vt:lpstr>
      <vt:lpstr>Правовое регулирование  муниципальных выборов в городе Красноярске</vt:lpstr>
      <vt:lpstr>Выборы в Российской Федерации</vt:lpstr>
      <vt:lpstr>Три уровня выборов</vt:lpstr>
      <vt:lpstr>Виды выборов</vt:lpstr>
      <vt:lpstr>Кто имеет право участвовать в муниципальных выборах в г.Красноярске?</vt:lpstr>
      <vt:lpstr>Смешанная избирательная система</vt:lpstr>
      <vt:lpstr>Смешанная система</vt:lpstr>
      <vt:lpstr>Состав  Красноярского городского Совета депутатов </vt:lpstr>
      <vt:lpstr>Городские выборы</vt:lpstr>
      <vt:lpstr>Система  избирательных комиссий города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молодого избирателя</dc:title>
  <dc:creator>kobeleva</dc:creator>
  <cp:lastModifiedBy>kobeleva</cp:lastModifiedBy>
  <cp:revision>35</cp:revision>
  <dcterms:created xsi:type="dcterms:W3CDTF">2016-01-26T04:24:22Z</dcterms:created>
  <dcterms:modified xsi:type="dcterms:W3CDTF">2016-03-11T06:13:52Z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0x0101009F28F49DA4AAA247A5B654EEC238AC51</vt:lpwstr>
  </property>
</Properties>
</file>